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18" r:id="rId4"/>
  </p:sldMasterIdLst>
  <p:notesMasterIdLst>
    <p:notesMasterId r:id="rId15"/>
  </p:notesMasterIdLst>
  <p:handoutMasterIdLst>
    <p:handoutMasterId r:id="rId16"/>
  </p:handoutMasterIdLst>
  <p:sldIdLst>
    <p:sldId id="258" r:id="rId5"/>
    <p:sldId id="335" r:id="rId6"/>
    <p:sldId id="337" r:id="rId7"/>
    <p:sldId id="336" r:id="rId8"/>
    <p:sldId id="338" r:id="rId9"/>
    <p:sldId id="341" r:id="rId10"/>
    <p:sldId id="340" r:id="rId11"/>
    <p:sldId id="339" r:id="rId12"/>
    <p:sldId id="342" r:id="rId13"/>
    <p:sldId id="34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223165-42A4-910D-4A92-D45BC428AFEA}" v="218" dt="2020-10-07T19:24:59.007"/>
    <p1510:client id="{E81BB350-8422-5D1E-3B2E-28DD01F0C1CD}" v="9" dt="2020-10-07T21:43:48.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3" d="100"/>
          <a:sy n="63" d="100"/>
        </p:scale>
        <p:origin x="764" y="64"/>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10/7/2020</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10/7/2020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Disclaimer: This information is not intended as a substitute for professional medical advice, emergency treatment or formal first-aid training. Don't use this information to diagnose or develop a treatment plan for a health problem or disease without consulting a qualified health care provider. If you're in a life-threatening or emergency medical situation, seek medical assistance immediately.</a:t>
            </a:r>
            <a:endParaRPr lang="en-US" dirty="0"/>
          </a:p>
        </p:txBody>
      </p:sp>
      <p:sp>
        <p:nvSpPr>
          <p:cNvPr id="4" name="Slide Number Placeholder 3"/>
          <p:cNvSpPr>
            <a:spLocks noGrp="1"/>
          </p:cNvSpPr>
          <p:nvPr>
            <p:ph type="sldNum" sz="quarter" idx="5"/>
          </p:nvPr>
        </p:nvSpPr>
        <p:spPr/>
        <p:txBody>
          <a:bodyPr/>
          <a:lstStyle/>
          <a:p>
            <a:fld id="{0FAD0BC5-116C-42CF-8B28-245F66D50665}" type="slidenum">
              <a:rPr lang="en-US" smtClean="0"/>
              <a:t>1</a:t>
            </a:fld>
            <a:endParaRPr lang="en-US" dirty="0"/>
          </a:p>
        </p:txBody>
      </p:sp>
    </p:spTree>
    <p:extLst>
      <p:ext uri="{BB962C8B-B14F-4D97-AF65-F5344CB8AC3E}">
        <p14:creationId xmlns:p14="http://schemas.microsoft.com/office/powerpoint/2010/main" val="86229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Im</a:t>
            </a:r>
            <a:r>
              <a:rPr lang="en-US" dirty="0"/>
              <a:t> not going to talk about the actual teachings of </a:t>
            </a:r>
            <a:r>
              <a:rPr lang="en-US" dirty="0" err="1"/>
              <a:t>cpr</a:t>
            </a:r>
            <a:r>
              <a:rPr lang="en-US" dirty="0"/>
              <a:t> during this presentation- however, I strongly suggest that everyone take a </a:t>
            </a:r>
            <a:r>
              <a:rPr lang="en-US" dirty="0" err="1"/>
              <a:t>cpr</a:t>
            </a:r>
            <a:r>
              <a:rPr lang="en-US" dirty="0"/>
              <a:t> class. Most are being offered online right now. </a:t>
            </a:r>
          </a:p>
        </p:txBody>
      </p:sp>
      <p:sp>
        <p:nvSpPr>
          <p:cNvPr id="4" name="Slide Number Placeholder 3"/>
          <p:cNvSpPr>
            <a:spLocks noGrp="1"/>
          </p:cNvSpPr>
          <p:nvPr>
            <p:ph type="sldNum" sz="quarter" idx="5"/>
          </p:nvPr>
        </p:nvSpPr>
        <p:spPr/>
        <p:txBody>
          <a:bodyPr/>
          <a:lstStyle/>
          <a:p>
            <a:fld id="{0FAD0BC5-116C-42CF-8B28-245F66D50665}" type="slidenum">
              <a:rPr lang="en-US" smtClean="0"/>
              <a:t>2</a:t>
            </a:fld>
            <a:endParaRPr lang="en-US" dirty="0"/>
          </a:p>
        </p:txBody>
      </p:sp>
    </p:spTree>
    <p:extLst>
      <p:ext uri="{BB962C8B-B14F-4D97-AF65-F5344CB8AC3E}">
        <p14:creationId xmlns:p14="http://schemas.microsoft.com/office/powerpoint/2010/main" val="277164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Heres</a:t>
            </a:r>
            <a:r>
              <a:rPr lang="en-US" dirty="0"/>
              <a:t> an example of one put together by the red cross. It includes the items listed-they added a space blanket, a thermometer, </a:t>
            </a:r>
            <a:r>
              <a:rPr lang="en-US" dirty="0" err="1"/>
              <a:t>asprin</a:t>
            </a:r>
            <a:r>
              <a:rPr lang="en-US" dirty="0"/>
              <a:t> and additional gauze bandages. Other include a flashlight, other medications like Benadryl and things like </a:t>
            </a:r>
            <a:r>
              <a:rPr lang="en-US" dirty="0" err="1"/>
              <a:t>twezers</a:t>
            </a:r>
            <a:r>
              <a:rPr lang="en-US" dirty="0"/>
              <a:t> and ace wraps.  First aid kits are good to keep in your car and have in your house. Also, if you go camping, hiking.</a:t>
            </a:r>
          </a:p>
        </p:txBody>
      </p:sp>
      <p:sp>
        <p:nvSpPr>
          <p:cNvPr id="4" name="Slide Number Placeholder 3"/>
          <p:cNvSpPr>
            <a:spLocks noGrp="1"/>
          </p:cNvSpPr>
          <p:nvPr>
            <p:ph type="sldNum" sz="quarter" idx="5"/>
          </p:nvPr>
        </p:nvSpPr>
        <p:spPr/>
        <p:txBody>
          <a:bodyPr/>
          <a:lstStyle/>
          <a:p>
            <a:fld id="{0FAD0BC5-116C-42CF-8B28-245F66D50665}" type="slidenum">
              <a:rPr lang="en-US" smtClean="0"/>
              <a:t>3</a:t>
            </a:fld>
            <a:endParaRPr lang="en-US" dirty="0"/>
          </a:p>
        </p:txBody>
      </p:sp>
    </p:spTree>
    <p:extLst>
      <p:ext uri="{BB962C8B-B14F-4D97-AF65-F5344CB8AC3E}">
        <p14:creationId xmlns:p14="http://schemas.microsoft.com/office/powerpoint/2010/main" val="226115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answer is yes to any of these questions, it may be best to wait for EMS(emergency medical services) Always call 911 before and dispatch will help instruct you on what to do</a:t>
            </a:r>
          </a:p>
        </p:txBody>
      </p:sp>
      <p:sp>
        <p:nvSpPr>
          <p:cNvPr id="4" name="Slide Number Placeholder 3"/>
          <p:cNvSpPr>
            <a:spLocks noGrp="1"/>
          </p:cNvSpPr>
          <p:nvPr>
            <p:ph type="sldNum" sz="quarter" idx="5"/>
          </p:nvPr>
        </p:nvSpPr>
        <p:spPr/>
        <p:txBody>
          <a:bodyPr/>
          <a:lstStyle/>
          <a:p>
            <a:fld id="{0FAD0BC5-116C-42CF-8B28-245F66D50665}" type="slidenum">
              <a:rPr lang="en-US" smtClean="0"/>
              <a:t>4</a:t>
            </a:fld>
            <a:endParaRPr lang="en-US" dirty="0"/>
          </a:p>
        </p:txBody>
      </p:sp>
    </p:spTree>
    <p:extLst>
      <p:ext uri="{BB962C8B-B14F-4D97-AF65-F5344CB8AC3E}">
        <p14:creationId xmlns:p14="http://schemas.microsoft.com/office/powerpoint/2010/main" val="241122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stress this enough, that these are tips on how to treat minor injuries or until emergency personnel get to the scene or until the person is able to seek medical attention.  As we proceed with the slides-Always call 911 as soon as possible, or if less extreme, take them to the emergency room for more life threatening situations . </a:t>
            </a:r>
          </a:p>
        </p:txBody>
      </p:sp>
      <p:sp>
        <p:nvSpPr>
          <p:cNvPr id="4" name="Slide Number Placeholder 3"/>
          <p:cNvSpPr>
            <a:spLocks noGrp="1"/>
          </p:cNvSpPr>
          <p:nvPr>
            <p:ph type="sldNum" sz="quarter" idx="5"/>
          </p:nvPr>
        </p:nvSpPr>
        <p:spPr/>
        <p:txBody>
          <a:bodyPr/>
          <a:lstStyle/>
          <a:p>
            <a:fld id="{0FAD0BC5-116C-42CF-8B28-245F66D50665}" type="slidenum">
              <a:rPr lang="en-US" smtClean="0"/>
              <a:t>5</a:t>
            </a:fld>
            <a:endParaRPr lang="en-US" dirty="0"/>
          </a:p>
        </p:txBody>
      </p:sp>
    </p:spTree>
    <p:extLst>
      <p:ext uri="{BB962C8B-B14F-4D97-AF65-F5344CB8AC3E}">
        <p14:creationId xmlns:p14="http://schemas.microsoft.com/office/powerpoint/2010/main" val="333227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Placing these cloths in these areas will help them cool off faster. </a:t>
            </a:r>
          </a:p>
          <a:p>
            <a:r>
              <a:rPr lang="en-US" dirty="0"/>
              <a:t>Heat stroke-If the person is unable to drink, passes out or starts to become confused or has a seizure</a:t>
            </a:r>
          </a:p>
        </p:txBody>
      </p:sp>
      <p:sp>
        <p:nvSpPr>
          <p:cNvPr id="4" name="Slide Number Placeholder 3"/>
          <p:cNvSpPr>
            <a:spLocks noGrp="1"/>
          </p:cNvSpPr>
          <p:nvPr>
            <p:ph type="sldNum" sz="quarter" idx="5"/>
          </p:nvPr>
        </p:nvSpPr>
        <p:spPr/>
        <p:txBody>
          <a:bodyPr/>
          <a:lstStyle/>
          <a:p>
            <a:fld id="{0FAD0BC5-116C-42CF-8B28-245F66D50665}" type="slidenum">
              <a:rPr lang="en-US" smtClean="0"/>
              <a:t>7</a:t>
            </a:fld>
            <a:endParaRPr lang="en-US" dirty="0"/>
          </a:p>
        </p:txBody>
      </p:sp>
    </p:spTree>
    <p:extLst>
      <p:ext uri="{BB962C8B-B14F-4D97-AF65-F5344CB8AC3E}">
        <p14:creationId xmlns:p14="http://schemas.microsoft.com/office/powerpoint/2010/main" val="5326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None/>
            </a:pPr>
            <a:r>
              <a:rPr lang="en-US" sz="1400" dirty="0"/>
              <a:t>Major-the burn is deep, greater that 3 in , are deep and may have areas that are black, white or brown </a:t>
            </a:r>
          </a:p>
          <a:p>
            <a:r>
              <a:rPr lang="en-US" dirty="0"/>
              <a:t>For major burns, call 911 and let the paramedics take over. With the allergic reaction-still call 911, even if the person is feeling better. Especially if an epi pen was used, they will likely need further evaluation and monitoring. The image is an example of what an epi pen can look like, there are others that look a little different. But the image gives you a good idea of how to use an epi pen</a:t>
            </a:r>
          </a:p>
        </p:txBody>
      </p:sp>
      <p:sp>
        <p:nvSpPr>
          <p:cNvPr id="4" name="Slide Number Placeholder 3"/>
          <p:cNvSpPr>
            <a:spLocks noGrp="1"/>
          </p:cNvSpPr>
          <p:nvPr>
            <p:ph type="sldNum" sz="quarter" idx="5"/>
          </p:nvPr>
        </p:nvSpPr>
        <p:spPr/>
        <p:txBody>
          <a:bodyPr/>
          <a:lstStyle/>
          <a:p>
            <a:fld id="{0FAD0BC5-116C-42CF-8B28-245F66D50665}" type="slidenum">
              <a:rPr lang="en-US" smtClean="0"/>
              <a:t>8</a:t>
            </a:fld>
            <a:endParaRPr lang="en-US" dirty="0"/>
          </a:p>
        </p:txBody>
      </p:sp>
    </p:spTree>
    <p:extLst>
      <p:ext uri="{BB962C8B-B14F-4D97-AF65-F5344CB8AC3E}">
        <p14:creationId xmlns:p14="http://schemas.microsoft.com/office/powerpoint/2010/main" val="3088774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AEE62B5-0727-4FE1-B35D-4CC400F0421B}" type="datetime1">
              <a:rPr lang="en-US" smtClean="0"/>
              <a:t>10/7/2020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2167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47E68-D1AB-47D2-8C40-7F44C00C5B87}"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561263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6947E68-D1AB-47D2-8C40-7F44C00C5B87}" type="datetime1">
              <a:rPr lang="en-US" smtClean="0"/>
              <a:t>10/7/2020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211916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6947E68-D1AB-47D2-8C40-7F44C00C5B87}" type="datetime1">
              <a:rPr lang="en-US" smtClean="0"/>
              <a:t>10/7/2020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731508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6947E68-D1AB-47D2-8C40-7F44C00C5B87}" type="datetime1">
              <a:rPr lang="en-US" smtClean="0"/>
              <a:t>10/7/2020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2054566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6947E68-D1AB-47D2-8C40-7F44C00C5B87}" type="datetime1">
              <a:rPr lang="en-US" smtClean="0"/>
              <a:t>10/7/2020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503288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6947E68-D1AB-47D2-8C40-7F44C00C5B87}" type="datetime1">
              <a:rPr lang="en-US" smtClean="0"/>
              <a:t>10/7/2020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03126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47E68-D1AB-47D2-8C40-7F44C00C5B87}"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89420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6947E68-D1AB-47D2-8C40-7F44C00C5B87}" type="datetime1">
              <a:rPr lang="en-US" smtClean="0"/>
              <a:t>10/7/2020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956562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47E68-D1AB-47D2-8C40-7F44C00C5B87}"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54595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EB7C910-909F-4D24-AD23-A62C7BD67FC7}" type="datetime1">
              <a:rPr lang="en-US" smtClean="0"/>
              <a:t>10/7/2020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55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47E68-D1AB-47D2-8C40-7F44C00C5B87}"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0874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947E68-D1AB-47D2-8C40-7F44C00C5B87}" type="datetime1">
              <a:rPr lang="en-US" smtClean="0"/>
              <a:t>10/7/2020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8568821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F7BD0E-0FCD-4324-A628-FDB0CB3327DA}" type="datetime1">
              <a:rPr lang="en-US" smtClean="0"/>
              <a:t>10/7/2020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456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2EC9E-8B9A-41EE-9BA7-24325F3A2FA7}" type="datetime1">
              <a:rPr lang="en-US" smtClean="0"/>
              <a:t>10/7/2020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6173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47E68-D1AB-47D2-8C40-7F44C00C5B87}"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654708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762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10/7/2020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5697168"/>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mailto:HealthServices@msjc.edu"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msjc.edu/healthcente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8188C1-BD80-4064-B5A7-78F92D9C52E1}"/>
              </a:ext>
            </a:extLst>
          </p:cNvPr>
          <p:cNvSpPr>
            <a:spLocks noGrp="1"/>
          </p:cNvSpPr>
          <p:nvPr>
            <p:ph type="ctrTitle"/>
          </p:nvPr>
        </p:nvSpPr>
        <p:spPr>
          <a:xfrm>
            <a:off x="-147" y="1672375"/>
            <a:ext cx="12190075" cy="1982882"/>
          </a:xfrm>
        </p:spPr>
        <p:txBody>
          <a:bodyPr>
            <a:normAutofit/>
          </a:bodyPr>
          <a:lstStyle/>
          <a:p>
            <a:pPr algn="ctr"/>
            <a:r>
              <a:rPr lang="en-US" sz="5400" b="1" dirty="0"/>
              <a:t>Basic First Aid</a:t>
            </a:r>
            <a:endParaRPr lang="en-US" sz="5400"/>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2030359" y="3650979"/>
            <a:ext cx="8133478" cy="406566"/>
          </a:xfrm>
        </p:spPr>
        <p:txBody>
          <a:bodyPr vert="horz" lIns="91440" tIns="45720" rIns="91440" bIns="45720" rtlCol="0" anchor="t">
            <a:noAutofit/>
          </a:bodyPr>
          <a:lstStyle/>
          <a:p>
            <a:pPr algn="ctr"/>
            <a:r>
              <a:rPr lang="en-US" sz="3200" dirty="0"/>
              <a:t>How to prepare and how to help</a:t>
            </a:r>
          </a:p>
        </p:txBody>
      </p:sp>
      <p:pic>
        <p:nvPicPr>
          <p:cNvPr id="4" name="slide 1">
            <a:hlinkClick r:id="" action="ppaction://media"/>
            <a:extLst>
              <a:ext uri="{FF2B5EF4-FFF2-40B4-BE49-F238E27FC236}">
                <a16:creationId xmlns:a16="http://schemas.microsoft.com/office/drawing/2014/main" id="{CA1E61A5-5F02-498A-BFFA-02E9A9FCF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053" y="4588711"/>
            <a:ext cx="609600" cy="609600"/>
          </a:xfrm>
          <a:prstGeom prst="rect">
            <a:avLst/>
          </a:prstGeom>
        </p:spPr>
      </p:pic>
      <p:pic>
        <p:nvPicPr>
          <p:cNvPr id="2" name="Picture 5" descr="A picture containing logo&#10;&#10;Description automatically generated">
            <a:extLst>
              <a:ext uri="{FF2B5EF4-FFF2-40B4-BE49-F238E27FC236}">
                <a16:creationId xmlns:a16="http://schemas.microsoft.com/office/drawing/2014/main" id="{9F17AF57-A273-479B-ADB9-DB9550947086}"/>
              </a:ext>
            </a:extLst>
          </p:cNvPr>
          <p:cNvPicPr>
            <a:picLocks noChangeAspect="1"/>
          </p:cNvPicPr>
          <p:nvPr/>
        </p:nvPicPr>
        <p:blipFill>
          <a:blip r:embed="rId6"/>
          <a:stretch>
            <a:fillRect/>
          </a:stretch>
        </p:blipFill>
        <p:spPr>
          <a:xfrm>
            <a:off x="4724253" y="925104"/>
            <a:ext cx="2743200" cy="1117110"/>
          </a:xfrm>
          <a:prstGeom prst="rect">
            <a:avLst/>
          </a:prstGeom>
        </p:spPr>
      </p:pic>
    </p:spTree>
    <p:extLst>
      <p:ext uri="{BB962C8B-B14F-4D97-AF65-F5344CB8AC3E}">
        <p14:creationId xmlns:p14="http://schemas.microsoft.com/office/powerpoint/2010/main" val="10176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logo&#10;&#10;Description automatically generated">
            <a:extLst>
              <a:ext uri="{FF2B5EF4-FFF2-40B4-BE49-F238E27FC236}">
                <a16:creationId xmlns:a16="http://schemas.microsoft.com/office/drawing/2014/main" id="{E521A776-3DA6-4C3E-8889-9B51BE7CAC96}"/>
              </a:ext>
            </a:extLst>
          </p:cNvPr>
          <p:cNvPicPr>
            <a:picLocks noChangeAspect="1"/>
          </p:cNvPicPr>
          <p:nvPr/>
        </p:nvPicPr>
        <p:blipFill>
          <a:blip r:embed="rId2"/>
          <a:stretch>
            <a:fillRect/>
          </a:stretch>
        </p:blipFill>
        <p:spPr>
          <a:xfrm>
            <a:off x="4129669" y="2619542"/>
            <a:ext cx="4007004" cy="1628207"/>
          </a:xfrm>
          <a:prstGeom prst="rect">
            <a:avLst/>
          </a:prstGeom>
        </p:spPr>
      </p:pic>
      <p:sp>
        <p:nvSpPr>
          <p:cNvPr id="4" name="TextBox 3">
            <a:extLst>
              <a:ext uri="{FF2B5EF4-FFF2-40B4-BE49-F238E27FC236}">
                <a16:creationId xmlns:a16="http://schemas.microsoft.com/office/drawing/2014/main" id="{9C1635C4-2A43-4289-8B6C-C4235988711F}"/>
              </a:ext>
            </a:extLst>
          </p:cNvPr>
          <p:cNvSpPr txBox="1"/>
          <p:nvPr/>
        </p:nvSpPr>
        <p:spPr>
          <a:xfrm>
            <a:off x="1369742" y="4696522"/>
            <a:ext cx="10121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Ph: (951) 732-7970     |</a:t>
            </a:r>
            <a:r>
              <a:rPr lang="en-US" dirty="0">
                <a:ea typeface="+mn-lt"/>
                <a:cs typeface="+mn-lt"/>
              </a:rPr>
              <a:t>     </a:t>
            </a:r>
            <a:r>
              <a:rPr lang="en-US" dirty="0">
                <a:hlinkClick r:id="rId3"/>
              </a:rPr>
              <a:t>HealthServices@msjc.edu</a:t>
            </a:r>
            <a:r>
              <a:rPr lang="en-US" dirty="0">
                <a:ea typeface="+mn-lt"/>
                <a:cs typeface="+mn-lt"/>
              </a:rPr>
              <a:t>     |</a:t>
            </a:r>
            <a:r>
              <a:rPr lang="en-US" dirty="0"/>
              <a:t>    </a:t>
            </a:r>
            <a:r>
              <a:rPr lang="en-US" dirty="0">
                <a:hlinkClick r:id="rId4"/>
              </a:rPr>
              <a:t>www.msjc.edu/healthcenter/</a:t>
            </a:r>
            <a:endParaRPr lang="en-US" dirty="0"/>
          </a:p>
        </p:txBody>
      </p:sp>
      <p:pic>
        <p:nvPicPr>
          <p:cNvPr id="2" name="Picture 4" descr="Icon&#10;&#10;Description automatically generated">
            <a:extLst>
              <a:ext uri="{FF2B5EF4-FFF2-40B4-BE49-F238E27FC236}">
                <a16:creationId xmlns:a16="http://schemas.microsoft.com/office/drawing/2014/main" id="{BE14B9CE-2134-43FC-AD70-68EFA57587A1}"/>
              </a:ext>
            </a:extLst>
          </p:cNvPr>
          <p:cNvPicPr>
            <a:picLocks noChangeAspect="1"/>
          </p:cNvPicPr>
          <p:nvPr/>
        </p:nvPicPr>
        <p:blipFill>
          <a:blip r:embed="rId5"/>
          <a:stretch>
            <a:fillRect/>
          </a:stretch>
        </p:blipFill>
        <p:spPr>
          <a:xfrm>
            <a:off x="3926542" y="5347445"/>
            <a:ext cx="448237" cy="448237"/>
          </a:xfrm>
          <a:prstGeom prst="rect">
            <a:avLst/>
          </a:prstGeom>
        </p:spPr>
      </p:pic>
      <p:pic>
        <p:nvPicPr>
          <p:cNvPr id="5" name="Picture 5" descr="A picture containing drawing&#10;&#10;Description automatically generated">
            <a:extLst>
              <a:ext uri="{FF2B5EF4-FFF2-40B4-BE49-F238E27FC236}">
                <a16:creationId xmlns:a16="http://schemas.microsoft.com/office/drawing/2014/main" id="{E29C177A-15D1-4B04-824C-2D6667E963FA}"/>
              </a:ext>
            </a:extLst>
          </p:cNvPr>
          <p:cNvPicPr>
            <a:picLocks noChangeAspect="1"/>
          </p:cNvPicPr>
          <p:nvPr/>
        </p:nvPicPr>
        <p:blipFill>
          <a:blip r:embed="rId6"/>
          <a:stretch>
            <a:fillRect/>
          </a:stretch>
        </p:blipFill>
        <p:spPr>
          <a:xfrm>
            <a:off x="3263154" y="5347445"/>
            <a:ext cx="448237" cy="448237"/>
          </a:xfrm>
          <a:prstGeom prst="rect">
            <a:avLst/>
          </a:prstGeom>
        </p:spPr>
      </p:pic>
      <p:sp>
        <p:nvSpPr>
          <p:cNvPr id="6" name="TextBox 5">
            <a:extLst>
              <a:ext uri="{FF2B5EF4-FFF2-40B4-BE49-F238E27FC236}">
                <a16:creationId xmlns:a16="http://schemas.microsoft.com/office/drawing/2014/main" id="{1EFF765F-16C5-456F-9783-30CAFF35CEF6}"/>
              </a:ext>
            </a:extLst>
          </p:cNvPr>
          <p:cNvSpPr txBox="1"/>
          <p:nvPr/>
        </p:nvSpPr>
        <p:spPr>
          <a:xfrm>
            <a:off x="4471530" y="5431627"/>
            <a:ext cx="4688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Follow us on Social Media @MSJChealth</a:t>
            </a:r>
          </a:p>
        </p:txBody>
      </p:sp>
    </p:spTree>
    <p:extLst>
      <p:ext uri="{BB962C8B-B14F-4D97-AF65-F5344CB8AC3E}">
        <p14:creationId xmlns:p14="http://schemas.microsoft.com/office/powerpoint/2010/main" val="52860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46">
            <a:extLst>
              <a:ext uri="{FF2B5EF4-FFF2-40B4-BE49-F238E27FC236}">
                <a16:creationId xmlns:a16="http://schemas.microsoft.com/office/drawing/2014/main" id="{D2236EFC-27D0-482D-9CB7-09291B661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48">
            <a:extLst>
              <a:ext uri="{FF2B5EF4-FFF2-40B4-BE49-F238E27FC236}">
                <a16:creationId xmlns:a16="http://schemas.microsoft.com/office/drawing/2014/main" id="{A3FF5A6A-30B6-4EF9-A4DE-8BF247DDC6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5800" y="1172549"/>
            <a:ext cx="5304295" cy="1220493"/>
          </a:xfrm>
        </p:spPr>
        <p:txBody>
          <a:bodyPr>
            <a:normAutofit/>
          </a:bodyPr>
          <a:lstStyle/>
          <a:p>
            <a:pPr algn="l"/>
            <a:r>
              <a:rPr lang="en-US" sz="3200" dirty="0"/>
              <a:t>Take a CPR class</a:t>
            </a:r>
          </a:p>
        </p:txBody>
      </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5800" y="2194560"/>
            <a:ext cx="5422948" cy="3979997"/>
          </a:xfrm>
        </p:spPr>
        <p:txBody>
          <a:bodyPr>
            <a:normAutofit/>
          </a:bodyPr>
          <a:lstStyle/>
          <a:p>
            <a:endParaRPr lang="en-US" sz="1800" dirty="0"/>
          </a:p>
          <a:p>
            <a:r>
              <a:rPr lang="en-US" sz="1800" dirty="0"/>
              <a:t>Learn the basics of the ABC’s</a:t>
            </a:r>
          </a:p>
          <a:p>
            <a:pPr lvl="1"/>
            <a:r>
              <a:rPr lang="en-US" sz="1800" dirty="0"/>
              <a:t>Airway</a:t>
            </a:r>
          </a:p>
          <a:p>
            <a:pPr lvl="1"/>
            <a:r>
              <a:rPr lang="en-US" sz="1800" dirty="0"/>
              <a:t>Breathing</a:t>
            </a:r>
          </a:p>
          <a:p>
            <a:pPr lvl="1"/>
            <a:r>
              <a:rPr lang="en-US" sz="1800" dirty="0"/>
              <a:t>Circulation</a:t>
            </a:r>
          </a:p>
          <a:p>
            <a:pPr lvl="1"/>
            <a:endParaRPr lang="en-US" sz="1800" dirty="0"/>
          </a:p>
          <a:p>
            <a:pPr lvl="1"/>
            <a:r>
              <a:rPr lang="en-US" sz="1800" dirty="0"/>
              <a:t>How to help someone who is choking</a:t>
            </a:r>
          </a:p>
          <a:p>
            <a:pPr marL="457200" lvl="1" indent="0">
              <a:buNone/>
            </a:pPr>
            <a:endParaRPr lang="en-US" sz="1800" dirty="0"/>
          </a:p>
          <a:p>
            <a:pPr lvl="1"/>
            <a:r>
              <a:rPr lang="en-US" sz="1800" dirty="0"/>
              <a:t>How to use and AED(Automated External Defibrillator) </a:t>
            </a:r>
          </a:p>
        </p:txBody>
      </p:sp>
      <p:sp>
        <p:nvSpPr>
          <p:cNvPr id="66" name="Rounded Rectangle 27">
            <a:extLst>
              <a:ext uri="{FF2B5EF4-FFF2-40B4-BE49-F238E27FC236}">
                <a16:creationId xmlns:a16="http://schemas.microsoft.com/office/drawing/2014/main" id="{94CA8758-E626-43DE-AC70-42C360EAD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6354" y="1000126"/>
            <a:ext cx="2371052" cy="2344509"/>
          </a:xfrm>
          <a:prstGeom prst="roundRect">
            <a:avLst>
              <a:gd name="adj" fmla="val 2054"/>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31">
            <a:extLst>
              <a:ext uri="{FF2B5EF4-FFF2-40B4-BE49-F238E27FC236}">
                <a16:creationId xmlns:a16="http://schemas.microsoft.com/office/drawing/2014/main" id="{C29EBB4C-4B87-4609-B35E-ACF6D1A7D0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6354" y="3500921"/>
            <a:ext cx="2371052" cy="2358261"/>
          </a:xfrm>
          <a:prstGeom prst="roundRect">
            <a:avLst>
              <a:gd name="adj" fmla="val 2054"/>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4BDEA6EB-E592-4D6E-8A17-14640F8F6582}"/>
              </a:ext>
            </a:extLst>
          </p:cNvPr>
          <p:cNvPicPr>
            <a:picLocks noChangeAspect="1"/>
          </p:cNvPicPr>
          <p:nvPr/>
        </p:nvPicPr>
        <p:blipFill rotWithShape="1">
          <a:blip r:embed="rId6"/>
          <a:srcRect t="11239" r="-4" b="13314"/>
          <a:stretch/>
        </p:blipFill>
        <p:spPr>
          <a:xfrm>
            <a:off x="6794548" y="1399682"/>
            <a:ext cx="2048401" cy="1545395"/>
          </a:xfrm>
          <a:prstGeom prst="rect">
            <a:avLst/>
          </a:prstGeom>
        </p:spPr>
      </p:pic>
      <p:sp>
        <p:nvSpPr>
          <p:cNvPr id="55" name="Rounded Rectangle 28">
            <a:extLst>
              <a:ext uri="{FF2B5EF4-FFF2-40B4-BE49-F238E27FC236}">
                <a16:creationId xmlns:a16="http://schemas.microsoft.com/office/drawing/2014/main" id="{EB312E21-22B4-4051-A407-200F3ED90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8473" y="1000125"/>
            <a:ext cx="2359152" cy="4854476"/>
          </a:xfrm>
          <a:prstGeom prst="roundRect">
            <a:avLst>
              <a:gd name="adj" fmla="val 169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49D0F85C-2382-47D9-9C15-B771D416DF14}"/>
              </a:ext>
            </a:extLst>
          </p:cNvPr>
          <p:cNvPicPr>
            <a:picLocks noChangeAspect="1"/>
          </p:cNvPicPr>
          <p:nvPr/>
        </p:nvPicPr>
        <p:blipFill>
          <a:blip r:embed="rId7"/>
          <a:stretch>
            <a:fillRect/>
          </a:stretch>
        </p:blipFill>
        <p:spPr>
          <a:xfrm>
            <a:off x="9229798" y="2346412"/>
            <a:ext cx="2048401" cy="2161900"/>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C019386A-D6D7-429F-8438-F8F6CAA7E04C}"/>
              </a:ext>
            </a:extLst>
          </p:cNvPr>
          <p:cNvPicPr>
            <a:picLocks noChangeAspect="1"/>
          </p:cNvPicPr>
          <p:nvPr/>
        </p:nvPicPr>
        <p:blipFill>
          <a:blip r:embed="rId8"/>
          <a:stretch>
            <a:fillRect/>
          </a:stretch>
        </p:blipFill>
        <p:spPr>
          <a:xfrm>
            <a:off x="6707679" y="3847888"/>
            <a:ext cx="2048401" cy="1664325"/>
          </a:xfrm>
          <a:prstGeom prst="rect">
            <a:avLst/>
          </a:prstGeom>
        </p:spPr>
      </p:pic>
      <p:pic>
        <p:nvPicPr>
          <p:cNvPr id="11" name="slide 2">
            <a:hlinkClick r:id="" action="ppaction://media"/>
            <a:extLst>
              <a:ext uri="{FF2B5EF4-FFF2-40B4-BE49-F238E27FC236}">
                <a16:creationId xmlns:a16="http://schemas.microsoft.com/office/drawing/2014/main" id="{D7BE667B-14C5-4847-975D-ABE3F4074D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64419" y="5834599"/>
            <a:ext cx="609600" cy="609600"/>
          </a:xfrm>
          <a:prstGeom prst="rect">
            <a:avLst/>
          </a:prstGeom>
        </p:spPr>
      </p:pic>
    </p:spTree>
    <p:extLst>
      <p:ext uri="{BB962C8B-B14F-4D97-AF65-F5344CB8AC3E}">
        <p14:creationId xmlns:p14="http://schemas.microsoft.com/office/powerpoint/2010/main" val="34464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29E-A6BC-4D07-A2A0-E5DD4389BB3D}"/>
              </a:ext>
            </a:extLst>
          </p:cNvPr>
          <p:cNvSpPr>
            <a:spLocks noGrp="1"/>
          </p:cNvSpPr>
          <p:nvPr>
            <p:ph type="title"/>
          </p:nvPr>
        </p:nvSpPr>
        <p:spPr>
          <a:xfrm>
            <a:off x="-624406" y="324708"/>
            <a:ext cx="6470081" cy="1941249"/>
          </a:xfrm>
        </p:spPr>
        <p:txBody>
          <a:bodyPr>
            <a:normAutofit/>
          </a:bodyPr>
          <a:lstStyle/>
          <a:p>
            <a:r>
              <a:rPr lang="en-US" b="1" dirty="0"/>
              <a:t>What should be in your first aid kit?</a:t>
            </a:r>
          </a:p>
        </p:txBody>
      </p:sp>
      <p:sp>
        <p:nvSpPr>
          <p:cNvPr id="3" name="Content Placeholder 2">
            <a:extLst>
              <a:ext uri="{FF2B5EF4-FFF2-40B4-BE49-F238E27FC236}">
                <a16:creationId xmlns:a16="http://schemas.microsoft.com/office/drawing/2014/main" id="{2111F77F-E1DF-407F-A2D4-8C9DE8940C44}"/>
              </a:ext>
            </a:extLst>
          </p:cNvPr>
          <p:cNvSpPr>
            <a:spLocks noGrp="1"/>
          </p:cNvSpPr>
          <p:nvPr>
            <p:ph idx="1"/>
          </p:nvPr>
        </p:nvSpPr>
        <p:spPr>
          <a:xfrm>
            <a:off x="504597" y="2347127"/>
            <a:ext cx="5879099" cy="3780818"/>
          </a:xfrm>
        </p:spPr>
        <p:txBody>
          <a:bodyPr>
            <a:normAutofit fontScale="92500" lnSpcReduction="20000"/>
          </a:bodyPr>
          <a:lstStyle/>
          <a:p>
            <a:r>
              <a:rPr lang="en-US" dirty="0"/>
              <a:t>Whether you make or buy one, it should contain these items ( you can add a variety of others):</a:t>
            </a:r>
          </a:p>
          <a:p>
            <a:endParaRPr lang="en-US" dirty="0"/>
          </a:p>
          <a:p>
            <a:pPr lvl="1"/>
            <a:r>
              <a:rPr lang="en-US" dirty="0"/>
              <a:t>Band-Aids</a:t>
            </a:r>
          </a:p>
          <a:p>
            <a:pPr lvl="1"/>
            <a:r>
              <a:rPr lang="en-US" dirty="0"/>
              <a:t>Roll gauze</a:t>
            </a:r>
          </a:p>
          <a:p>
            <a:pPr lvl="1"/>
            <a:r>
              <a:rPr lang="en-US" dirty="0"/>
              <a:t>Tape</a:t>
            </a:r>
          </a:p>
          <a:p>
            <a:pPr lvl="1"/>
            <a:r>
              <a:rPr lang="en-US" dirty="0"/>
              <a:t>Mask for CPR</a:t>
            </a:r>
          </a:p>
          <a:p>
            <a:pPr lvl="1"/>
            <a:r>
              <a:rPr lang="en-US" dirty="0"/>
              <a:t>Cold packs-breakable</a:t>
            </a:r>
          </a:p>
          <a:p>
            <a:pPr lvl="1"/>
            <a:r>
              <a:rPr lang="en-US" dirty="0"/>
              <a:t>Antibiotic cream (like Neosporin)</a:t>
            </a:r>
          </a:p>
          <a:p>
            <a:pPr lvl="1"/>
            <a:r>
              <a:rPr lang="en-US" dirty="0"/>
              <a:t>Gloves</a:t>
            </a:r>
          </a:p>
          <a:p>
            <a:pPr lvl="1"/>
            <a:r>
              <a:rPr lang="en-US" dirty="0"/>
              <a:t>Scissors</a:t>
            </a:r>
          </a:p>
          <a:p>
            <a:pPr lvl="1"/>
            <a:r>
              <a:rPr lang="en-US" dirty="0"/>
              <a:t>Antiseptic wipes</a:t>
            </a:r>
          </a:p>
          <a:p>
            <a:pPr lvl="1"/>
            <a:endParaRPr lang="en-US" dirty="0"/>
          </a:p>
        </p:txBody>
      </p:sp>
      <p:pic>
        <p:nvPicPr>
          <p:cNvPr id="5" name="Picture 4" descr="A screenshot of a cell phone&#10;&#10;Description automatically generated">
            <a:extLst>
              <a:ext uri="{FF2B5EF4-FFF2-40B4-BE49-F238E27FC236}">
                <a16:creationId xmlns:a16="http://schemas.microsoft.com/office/drawing/2014/main" id="{B8FC2C2A-A73F-4303-BBB6-81D6CA681125}"/>
              </a:ext>
            </a:extLst>
          </p:cNvPr>
          <p:cNvPicPr>
            <a:picLocks noChangeAspect="1"/>
          </p:cNvPicPr>
          <p:nvPr/>
        </p:nvPicPr>
        <p:blipFill>
          <a:blip r:embed="rId5"/>
          <a:stretch>
            <a:fillRect/>
          </a:stretch>
        </p:blipFill>
        <p:spPr>
          <a:xfrm>
            <a:off x="6522098" y="426128"/>
            <a:ext cx="5278830" cy="6263919"/>
          </a:xfrm>
          <a:prstGeom prst="rect">
            <a:avLst/>
          </a:prstGeom>
        </p:spPr>
      </p:pic>
      <p:pic>
        <p:nvPicPr>
          <p:cNvPr id="7" name="slide 3">
            <a:hlinkClick r:id="" action="ppaction://media"/>
            <a:extLst>
              <a:ext uri="{FF2B5EF4-FFF2-40B4-BE49-F238E27FC236}">
                <a16:creationId xmlns:a16="http://schemas.microsoft.com/office/drawing/2014/main" id="{170D4505-8B1B-48E9-B5C1-4A7059EB16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1034" y="6080447"/>
            <a:ext cx="609600" cy="609600"/>
          </a:xfrm>
          <a:prstGeom prst="rect">
            <a:avLst/>
          </a:prstGeom>
        </p:spPr>
      </p:pic>
    </p:spTree>
    <p:extLst>
      <p:ext uri="{BB962C8B-B14F-4D97-AF65-F5344CB8AC3E}">
        <p14:creationId xmlns:p14="http://schemas.microsoft.com/office/powerpoint/2010/main" val="34592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CB04-2037-46E1-9526-C5F3A93848E6}"/>
              </a:ext>
            </a:extLst>
          </p:cNvPr>
          <p:cNvSpPr>
            <a:spLocks noGrp="1"/>
          </p:cNvSpPr>
          <p:nvPr>
            <p:ph type="title"/>
          </p:nvPr>
        </p:nvSpPr>
        <p:spPr>
          <a:xfrm>
            <a:off x="3253173" y="875628"/>
            <a:ext cx="6832600" cy="1293028"/>
          </a:xfrm>
        </p:spPr>
        <p:txBody>
          <a:bodyPr>
            <a:normAutofit/>
          </a:bodyPr>
          <a:lstStyle/>
          <a:p>
            <a:r>
              <a:rPr lang="en-US" b="1" dirty="0"/>
              <a:t>Scene Safety</a:t>
            </a:r>
          </a:p>
        </p:txBody>
      </p:sp>
      <p:pic>
        <p:nvPicPr>
          <p:cNvPr id="1026" name="Picture 2" descr="I . SCENE SURVEY - Scene Safety ✓... - Basic Life Support and ...">
            <a:extLst>
              <a:ext uri="{FF2B5EF4-FFF2-40B4-BE49-F238E27FC236}">
                <a16:creationId xmlns:a16="http://schemas.microsoft.com/office/drawing/2014/main" id="{992E6CA9-8A89-4E69-8F20-BA8B985D1C2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9407" y="1522142"/>
            <a:ext cx="3644962" cy="45926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B2D7DDA-F8D3-4C3D-A515-BC8B8085CE54}"/>
              </a:ext>
            </a:extLst>
          </p:cNvPr>
          <p:cNvSpPr>
            <a:spLocks noGrp="1"/>
          </p:cNvSpPr>
          <p:nvPr>
            <p:ph idx="1"/>
          </p:nvPr>
        </p:nvSpPr>
        <p:spPr>
          <a:xfrm>
            <a:off x="4673600" y="2194560"/>
            <a:ext cx="6832600" cy="4024125"/>
          </a:xfrm>
        </p:spPr>
        <p:txBody>
          <a:bodyPr>
            <a:normAutofit/>
          </a:bodyPr>
          <a:lstStyle/>
          <a:p>
            <a:r>
              <a:rPr lang="en-US" dirty="0"/>
              <a:t>ALWAYS check the scene to make sure it is safe for you to provide help</a:t>
            </a:r>
          </a:p>
          <a:p>
            <a:pPr lvl="1"/>
            <a:r>
              <a:rPr lang="en-US" dirty="0"/>
              <a:t>You won’t be of any help if you get injured too!</a:t>
            </a:r>
          </a:p>
          <a:p>
            <a:pPr lvl="1"/>
            <a:endParaRPr lang="en-US" dirty="0"/>
          </a:p>
          <a:p>
            <a:pPr lvl="1"/>
            <a:r>
              <a:rPr lang="en-US" dirty="0"/>
              <a:t>Is there water that the injured person is laying in? or is the person in a place that is dangerous to get to?(like down a steep hill or cliff)</a:t>
            </a:r>
          </a:p>
          <a:p>
            <a:pPr lvl="1"/>
            <a:r>
              <a:rPr lang="en-US" dirty="0"/>
              <a:t>Downed power lines?</a:t>
            </a:r>
          </a:p>
          <a:p>
            <a:pPr lvl="1"/>
            <a:r>
              <a:rPr lang="en-US" dirty="0"/>
              <a:t>Is there traffic?</a:t>
            </a:r>
          </a:p>
          <a:p>
            <a:pPr lvl="1"/>
            <a:r>
              <a:rPr lang="en-US" dirty="0"/>
              <a:t>Is there a fire? Or a chance of an explosion? </a:t>
            </a:r>
          </a:p>
          <a:p>
            <a:pPr lvl="1"/>
            <a:endParaRPr lang="en-US" dirty="0"/>
          </a:p>
        </p:txBody>
      </p:sp>
      <p:pic>
        <p:nvPicPr>
          <p:cNvPr id="4" name="slide 4">
            <a:hlinkClick r:id="" action="ppaction://media"/>
            <a:extLst>
              <a:ext uri="{FF2B5EF4-FFF2-40B4-BE49-F238E27FC236}">
                <a16:creationId xmlns:a16="http://schemas.microsoft.com/office/drawing/2014/main" id="{1DED5FFD-A804-48F7-B30C-2A4167B176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0617" y="5788827"/>
            <a:ext cx="609600" cy="609600"/>
          </a:xfrm>
          <a:prstGeom prst="rect">
            <a:avLst/>
          </a:prstGeom>
        </p:spPr>
      </p:pic>
    </p:spTree>
    <p:extLst>
      <p:ext uri="{BB962C8B-B14F-4D97-AF65-F5344CB8AC3E}">
        <p14:creationId xmlns:p14="http://schemas.microsoft.com/office/powerpoint/2010/main" val="332273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15FC-8B57-4BA8-816D-58E0886CD954}"/>
              </a:ext>
            </a:extLst>
          </p:cNvPr>
          <p:cNvSpPr>
            <a:spLocks noGrp="1"/>
          </p:cNvSpPr>
          <p:nvPr>
            <p:ph type="title"/>
          </p:nvPr>
        </p:nvSpPr>
        <p:spPr>
          <a:xfrm>
            <a:off x="2895600" y="764373"/>
            <a:ext cx="8610600" cy="1293028"/>
          </a:xfrm>
        </p:spPr>
        <p:txBody>
          <a:bodyPr>
            <a:normAutofit/>
          </a:bodyPr>
          <a:lstStyle/>
          <a:p>
            <a:r>
              <a:rPr lang="en-US" sz="2800" b="1"/>
              <a:t>How to treat common minor injuries (or how to help until Professional help arrives) </a:t>
            </a:r>
          </a:p>
        </p:txBody>
      </p:sp>
      <p:sp>
        <p:nvSpPr>
          <p:cNvPr id="3" name="Content Placeholder 2">
            <a:extLst>
              <a:ext uri="{FF2B5EF4-FFF2-40B4-BE49-F238E27FC236}">
                <a16:creationId xmlns:a16="http://schemas.microsoft.com/office/drawing/2014/main" id="{45431E89-81C4-438E-BCAE-2ED6092C471C}"/>
              </a:ext>
            </a:extLst>
          </p:cNvPr>
          <p:cNvSpPr>
            <a:spLocks noGrp="1"/>
          </p:cNvSpPr>
          <p:nvPr>
            <p:ph idx="1"/>
          </p:nvPr>
        </p:nvSpPr>
        <p:spPr>
          <a:xfrm>
            <a:off x="677333" y="2194560"/>
            <a:ext cx="5816600" cy="4024125"/>
          </a:xfrm>
        </p:spPr>
        <p:txBody>
          <a:bodyPr>
            <a:normAutofit fontScale="77500" lnSpcReduction="20000"/>
          </a:bodyPr>
          <a:lstStyle/>
          <a:p>
            <a:r>
              <a:rPr lang="en-US" sz="4600" dirty="0"/>
              <a:t>Cuts and scrapes:</a:t>
            </a:r>
          </a:p>
          <a:p>
            <a:pPr marL="0" indent="0">
              <a:buNone/>
            </a:pPr>
            <a:endParaRPr lang="en-US" sz="3900" dirty="0"/>
          </a:p>
          <a:p>
            <a:r>
              <a:rPr lang="en-US" dirty="0"/>
              <a:t> bleeding should stop on its own. Gentle pressure of a clean cloth can be used as needed until bleeding stops. </a:t>
            </a:r>
          </a:p>
          <a:p>
            <a:r>
              <a:rPr lang="en-US" dirty="0"/>
              <a:t>Rinse the wound with water and wash around it with soap. </a:t>
            </a:r>
          </a:p>
          <a:p>
            <a:r>
              <a:rPr lang="en-US" dirty="0"/>
              <a:t>Remove any dirt or debris. </a:t>
            </a:r>
          </a:p>
          <a:p>
            <a:r>
              <a:rPr lang="en-US" dirty="0"/>
              <a:t>You can choose to apply and antibiotic ointment</a:t>
            </a:r>
          </a:p>
          <a:p>
            <a:r>
              <a:rPr lang="en-US" dirty="0"/>
              <a:t>cover with a band-aid  </a:t>
            </a:r>
          </a:p>
          <a:p>
            <a:r>
              <a:rPr lang="en-US" dirty="0"/>
              <a:t>monitor for signs of infection-increased redness, swelling, warm to the touch, fever, drainage(puss like) from wound</a:t>
            </a:r>
          </a:p>
          <a:p>
            <a:pPr marL="0" indent="0">
              <a:buNone/>
            </a:pPr>
            <a:endParaRPr lang="en-US" dirty="0"/>
          </a:p>
          <a:p>
            <a:pPr marL="0" indent="0">
              <a:buNone/>
            </a:pPr>
            <a:endParaRPr lang="en-US" dirty="0"/>
          </a:p>
          <a:p>
            <a:pPr marL="0" indent="0">
              <a:buNone/>
            </a:pPr>
            <a:endParaRPr lang="en-US" dirty="0"/>
          </a:p>
        </p:txBody>
      </p:sp>
      <p:pic>
        <p:nvPicPr>
          <p:cNvPr id="5" name="Picture 4" descr="A close up of a person&#10;&#10;Description automatically generated">
            <a:extLst>
              <a:ext uri="{FF2B5EF4-FFF2-40B4-BE49-F238E27FC236}">
                <a16:creationId xmlns:a16="http://schemas.microsoft.com/office/drawing/2014/main" id="{6D13D876-69EE-4F25-B6BA-AF8A3BEBC76A}"/>
              </a:ext>
            </a:extLst>
          </p:cNvPr>
          <p:cNvPicPr>
            <a:picLocks noChangeAspect="1"/>
          </p:cNvPicPr>
          <p:nvPr/>
        </p:nvPicPr>
        <p:blipFill>
          <a:blip r:embed="rId5"/>
          <a:stretch>
            <a:fillRect/>
          </a:stretch>
        </p:blipFill>
        <p:spPr>
          <a:xfrm>
            <a:off x="6993467" y="2382193"/>
            <a:ext cx="4521200" cy="3009900"/>
          </a:xfrm>
          <a:prstGeom prst="rect">
            <a:avLst/>
          </a:prstGeom>
        </p:spPr>
      </p:pic>
      <p:pic>
        <p:nvPicPr>
          <p:cNvPr id="6" name="slide 5">
            <a:hlinkClick r:id="" action="ppaction://media"/>
            <a:extLst>
              <a:ext uri="{FF2B5EF4-FFF2-40B4-BE49-F238E27FC236}">
                <a16:creationId xmlns:a16="http://schemas.microsoft.com/office/drawing/2014/main" id="{04547439-14DA-4252-A082-1445CCA378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80833" y="5788827"/>
            <a:ext cx="609600" cy="609600"/>
          </a:xfrm>
          <a:prstGeom prst="rect">
            <a:avLst/>
          </a:prstGeom>
        </p:spPr>
      </p:pic>
    </p:spTree>
    <p:extLst>
      <p:ext uri="{BB962C8B-B14F-4D97-AF65-F5344CB8AC3E}">
        <p14:creationId xmlns:p14="http://schemas.microsoft.com/office/powerpoint/2010/main" val="318664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C6EBE12-9B3E-43CB-B552-2C7A13853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137465C4-4FD6-41C0-9B8F-23FDEF4244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0326C86-463A-4953-9F5A-CCD3093D2375}"/>
              </a:ext>
            </a:extLst>
          </p:cNvPr>
          <p:cNvSpPr>
            <a:spLocks noGrp="1"/>
          </p:cNvSpPr>
          <p:nvPr>
            <p:ph type="title"/>
          </p:nvPr>
        </p:nvSpPr>
        <p:spPr>
          <a:xfrm>
            <a:off x="-763611" y="978977"/>
            <a:ext cx="4753466" cy="1293028"/>
          </a:xfrm>
        </p:spPr>
        <p:txBody>
          <a:bodyPr>
            <a:normAutofit/>
          </a:bodyPr>
          <a:lstStyle/>
          <a:p>
            <a:r>
              <a:rPr lang="en-US" dirty="0">
                <a:solidFill>
                  <a:schemeClr val="bg1"/>
                </a:solidFill>
              </a:rPr>
              <a:t>sprains</a:t>
            </a:r>
          </a:p>
        </p:txBody>
      </p:sp>
      <p:sp>
        <p:nvSpPr>
          <p:cNvPr id="3" name="Content Placeholder 2">
            <a:extLst>
              <a:ext uri="{FF2B5EF4-FFF2-40B4-BE49-F238E27FC236}">
                <a16:creationId xmlns:a16="http://schemas.microsoft.com/office/drawing/2014/main" id="{F17C6499-C985-4962-AC02-924337CBE385}"/>
              </a:ext>
            </a:extLst>
          </p:cNvPr>
          <p:cNvSpPr>
            <a:spLocks noGrp="1"/>
          </p:cNvSpPr>
          <p:nvPr>
            <p:ph idx="1"/>
          </p:nvPr>
        </p:nvSpPr>
        <p:spPr>
          <a:xfrm>
            <a:off x="685801" y="2194560"/>
            <a:ext cx="4753466" cy="4024125"/>
          </a:xfrm>
        </p:spPr>
        <p:txBody>
          <a:bodyPr>
            <a:normAutofit/>
          </a:bodyPr>
          <a:lstStyle/>
          <a:p>
            <a:r>
              <a:rPr lang="en-US" sz="1800" dirty="0">
                <a:solidFill>
                  <a:schemeClr val="bg1"/>
                </a:solidFill>
              </a:rPr>
              <a:t>Sprains: think RICE:</a:t>
            </a:r>
          </a:p>
          <a:p>
            <a:r>
              <a:rPr lang="en-US" sz="1800" dirty="0">
                <a:solidFill>
                  <a:schemeClr val="bg1"/>
                </a:solidFill>
              </a:rPr>
              <a:t> REST-stay off of injury initially</a:t>
            </a:r>
          </a:p>
          <a:p>
            <a:r>
              <a:rPr lang="en-US" sz="1800" dirty="0">
                <a:solidFill>
                  <a:schemeClr val="bg1"/>
                </a:solidFill>
              </a:rPr>
              <a:t>ICE-as soon as possible for 15-20 min at a time</a:t>
            </a:r>
          </a:p>
          <a:p>
            <a:r>
              <a:rPr lang="en-US" sz="1800" dirty="0">
                <a:solidFill>
                  <a:schemeClr val="bg1"/>
                </a:solidFill>
              </a:rPr>
              <a:t>COMPRESS- an ace wrap in commonly used because it has elastic and provides support without being too tight </a:t>
            </a:r>
          </a:p>
          <a:p>
            <a:r>
              <a:rPr lang="en-US" sz="1800" dirty="0">
                <a:solidFill>
                  <a:schemeClr val="bg1"/>
                </a:solidFill>
              </a:rPr>
              <a:t>ELEVATE- keep above heart level to help with swelling.</a:t>
            </a:r>
          </a:p>
          <a:p>
            <a:r>
              <a:rPr lang="en-US" sz="1800" dirty="0">
                <a:solidFill>
                  <a:schemeClr val="bg1"/>
                </a:solidFill>
              </a:rPr>
              <a:t> For more severe sprains-seek further medical attention</a:t>
            </a:r>
          </a:p>
          <a:p>
            <a:endParaRPr lang="en-US" sz="1800" dirty="0">
              <a:solidFill>
                <a:schemeClr val="bg1"/>
              </a:solidFill>
            </a:endParaRPr>
          </a:p>
        </p:txBody>
      </p:sp>
      <p:sp useBgFill="1">
        <p:nvSpPr>
          <p:cNvPr id="22" name="Rounded Rectangle 14">
            <a:extLst>
              <a:ext uri="{FF2B5EF4-FFF2-40B4-BE49-F238E27FC236}">
                <a16:creationId xmlns:a16="http://schemas.microsoft.com/office/drawing/2014/main" id="{AF2529C0-FA6B-474D-B1E5-73BA7011F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1066164"/>
            <a:ext cx="5305958" cy="5148371"/>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id="{DE2769B8-64F1-43FC-947D-460A2D123929}"/>
              </a:ext>
            </a:extLst>
          </p:cNvPr>
          <p:cNvPicPr>
            <a:picLocks noChangeAspect="1"/>
          </p:cNvPicPr>
          <p:nvPr/>
        </p:nvPicPr>
        <p:blipFill>
          <a:blip r:embed="rId5"/>
          <a:stretch>
            <a:fillRect/>
          </a:stretch>
        </p:blipFill>
        <p:spPr>
          <a:xfrm>
            <a:off x="6637176" y="1336566"/>
            <a:ext cx="4223603" cy="4607567"/>
          </a:xfrm>
          <a:prstGeom prst="rect">
            <a:avLst/>
          </a:prstGeom>
        </p:spPr>
      </p:pic>
      <p:pic>
        <p:nvPicPr>
          <p:cNvPr id="14" name="slide 6">
            <a:hlinkClick r:id="" action="ppaction://media"/>
            <a:extLst>
              <a:ext uri="{FF2B5EF4-FFF2-40B4-BE49-F238E27FC236}">
                <a16:creationId xmlns:a16="http://schemas.microsoft.com/office/drawing/2014/main" id="{9EF1740D-BF6E-4761-8486-A408E3ED07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52934" y="5928742"/>
            <a:ext cx="609600" cy="609600"/>
          </a:xfrm>
          <a:prstGeom prst="rect">
            <a:avLst/>
          </a:prstGeom>
        </p:spPr>
      </p:pic>
    </p:spTree>
    <p:extLst>
      <p:ext uri="{BB962C8B-B14F-4D97-AF65-F5344CB8AC3E}">
        <p14:creationId xmlns:p14="http://schemas.microsoft.com/office/powerpoint/2010/main" val="24034468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7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E6D0-B865-473F-A764-D919E0DE70C7}"/>
              </a:ext>
            </a:extLst>
          </p:cNvPr>
          <p:cNvSpPr>
            <a:spLocks noGrp="1"/>
          </p:cNvSpPr>
          <p:nvPr>
            <p:ph type="title"/>
          </p:nvPr>
        </p:nvSpPr>
        <p:spPr>
          <a:xfrm>
            <a:off x="3656563" y="783034"/>
            <a:ext cx="6832600" cy="1293028"/>
          </a:xfrm>
        </p:spPr>
        <p:txBody>
          <a:bodyPr>
            <a:normAutofit/>
          </a:bodyPr>
          <a:lstStyle/>
          <a:p>
            <a:r>
              <a:rPr lang="en-US" dirty="0"/>
              <a:t>Heat exhaustion </a:t>
            </a:r>
          </a:p>
        </p:txBody>
      </p:sp>
      <p:pic>
        <p:nvPicPr>
          <p:cNvPr id="8" name="Picture 7" descr="A picture containing drawing, clock&#10;&#10;Description automatically generated">
            <a:extLst>
              <a:ext uri="{FF2B5EF4-FFF2-40B4-BE49-F238E27FC236}">
                <a16:creationId xmlns:a16="http://schemas.microsoft.com/office/drawing/2014/main" id="{F25F3D4D-8DB9-4E74-8B30-4C2DDC5DD8BF}"/>
              </a:ext>
            </a:extLst>
          </p:cNvPr>
          <p:cNvPicPr>
            <a:picLocks noChangeAspect="1"/>
          </p:cNvPicPr>
          <p:nvPr/>
        </p:nvPicPr>
        <p:blipFill>
          <a:blip r:embed="rId5"/>
          <a:stretch>
            <a:fillRect/>
          </a:stretch>
        </p:blipFill>
        <p:spPr>
          <a:xfrm>
            <a:off x="546730" y="2099389"/>
            <a:ext cx="3644962" cy="3928701"/>
          </a:xfrm>
          <a:prstGeom prst="rect">
            <a:avLst/>
          </a:prstGeom>
        </p:spPr>
      </p:pic>
      <p:sp>
        <p:nvSpPr>
          <p:cNvPr id="3" name="Content Placeholder 2">
            <a:extLst>
              <a:ext uri="{FF2B5EF4-FFF2-40B4-BE49-F238E27FC236}">
                <a16:creationId xmlns:a16="http://schemas.microsoft.com/office/drawing/2014/main" id="{E110770F-5AAB-49C0-9F6A-D41886ECD62E}"/>
              </a:ext>
            </a:extLst>
          </p:cNvPr>
          <p:cNvSpPr>
            <a:spLocks noGrp="1"/>
          </p:cNvSpPr>
          <p:nvPr>
            <p:ph idx="1"/>
          </p:nvPr>
        </p:nvSpPr>
        <p:spPr>
          <a:xfrm>
            <a:off x="4673600" y="2194560"/>
            <a:ext cx="6832600" cy="4024125"/>
          </a:xfrm>
        </p:spPr>
        <p:txBody>
          <a:bodyPr>
            <a:normAutofit fontScale="92500" lnSpcReduction="20000"/>
          </a:bodyPr>
          <a:lstStyle/>
          <a:p>
            <a:r>
              <a:rPr lang="en-US" sz="2000" dirty="0"/>
              <a:t>Heat exhaustion: can happen after working or playing in the heat, being dehydrated and/or sweating a lot. Symptoms may include nausea, headache, dizziness, feeling faint, fatigue. </a:t>
            </a:r>
          </a:p>
          <a:p>
            <a:pPr marL="0" indent="0">
              <a:buNone/>
            </a:pPr>
            <a:r>
              <a:rPr lang="en-US" sz="2000" dirty="0"/>
              <a:t>How to help:</a:t>
            </a:r>
          </a:p>
          <a:p>
            <a:r>
              <a:rPr lang="en-US" sz="2000" dirty="0"/>
              <a:t>Move the person into a cool and/or shaded area</a:t>
            </a:r>
          </a:p>
          <a:p>
            <a:r>
              <a:rPr lang="en-US" sz="2000" dirty="0"/>
              <a:t> lay them down and elevate the legs</a:t>
            </a:r>
          </a:p>
          <a:p>
            <a:r>
              <a:rPr lang="en-US" sz="2000" dirty="0"/>
              <a:t> remove any extra clothing, including shoes &amp; socks</a:t>
            </a:r>
          </a:p>
          <a:p>
            <a:r>
              <a:rPr lang="en-US" sz="2000" dirty="0"/>
              <a:t> Have person drink water or anything without alcohol or caffeine. </a:t>
            </a:r>
          </a:p>
          <a:p>
            <a:r>
              <a:rPr lang="en-US" sz="2000" dirty="0"/>
              <a:t>Give the give the person a cool cloth for forehead, back of neck and armpits </a:t>
            </a:r>
          </a:p>
          <a:p>
            <a:r>
              <a:rPr lang="en-US" sz="2000" dirty="0"/>
              <a:t>Watch for heat stroke-which is life threatening and call 911 if you suspect. </a:t>
            </a:r>
          </a:p>
          <a:p>
            <a:pPr marL="0" indent="0">
              <a:buNone/>
            </a:pPr>
            <a:endParaRPr lang="en-US" sz="2000" dirty="0"/>
          </a:p>
        </p:txBody>
      </p:sp>
      <p:pic>
        <p:nvPicPr>
          <p:cNvPr id="9" name="slide 7">
            <a:hlinkClick r:id="" action="ppaction://media"/>
            <a:extLst>
              <a:ext uri="{FF2B5EF4-FFF2-40B4-BE49-F238E27FC236}">
                <a16:creationId xmlns:a16="http://schemas.microsoft.com/office/drawing/2014/main" id="{D7A88B88-C4C4-44D0-B11D-C45F532F0C0D}"/>
              </a:ext>
            </a:extLst>
          </p:cNvPr>
          <p:cNvPicPr>
            <a:picLocks noChangeAspect="1"/>
          </p:cNvPicPr>
          <p:nvPr>
            <a:audioFile r:link="rId1"/>
            <p:extLst>
              <p:ext uri="{DAA4B4D4-6D71-4841-9C94-3DE7FCFB9230}">
                <p14:media xmlns:p14="http://schemas.microsoft.com/office/powerpoint/2010/main" r:embed="rId2">
                  <p14:trim end="2925.4988"/>
                </p14:media>
              </p:ext>
            </p:extLst>
          </p:nvPr>
        </p:nvPicPr>
        <p:blipFill>
          <a:blip r:embed="rId6"/>
          <a:stretch>
            <a:fillRect/>
          </a:stretch>
        </p:blipFill>
        <p:spPr>
          <a:xfrm>
            <a:off x="8089900" y="6056942"/>
            <a:ext cx="609600" cy="609600"/>
          </a:xfrm>
          <a:prstGeom prst="rect">
            <a:avLst/>
          </a:prstGeom>
        </p:spPr>
      </p:pic>
    </p:spTree>
    <p:extLst>
      <p:ext uri="{BB962C8B-B14F-4D97-AF65-F5344CB8AC3E}">
        <p14:creationId xmlns:p14="http://schemas.microsoft.com/office/powerpoint/2010/main" val="150237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F584-4FDF-4A90-91B4-F9D6DC0CA375}"/>
              </a:ext>
            </a:extLst>
          </p:cNvPr>
          <p:cNvSpPr>
            <a:spLocks noGrp="1"/>
          </p:cNvSpPr>
          <p:nvPr>
            <p:ph type="title"/>
          </p:nvPr>
        </p:nvSpPr>
        <p:spPr>
          <a:xfrm>
            <a:off x="2105486" y="826516"/>
            <a:ext cx="8610600" cy="1293028"/>
          </a:xfrm>
        </p:spPr>
        <p:txBody>
          <a:bodyPr>
            <a:normAutofit/>
          </a:bodyPr>
          <a:lstStyle/>
          <a:p>
            <a:r>
              <a:rPr lang="en-US" dirty="0"/>
              <a:t>Burns and allergic</a:t>
            </a:r>
            <a:br>
              <a:rPr lang="en-US" dirty="0"/>
            </a:br>
            <a:r>
              <a:rPr lang="en-US" dirty="0"/>
              <a:t>reactions</a:t>
            </a:r>
          </a:p>
        </p:txBody>
      </p:sp>
      <p:sp>
        <p:nvSpPr>
          <p:cNvPr id="3" name="Content Placeholder 2">
            <a:extLst>
              <a:ext uri="{FF2B5EF4-FFF2-40B4-BE49-F238E27FC236}">
                <a16:creationId xmlns:a16="http://schemas.microsoft.com/office/drawing/2014/main" id="{3E069519-B129-4B72-B3C4-C6E575972B13}"/>
              </a:ext>
            </a:extLst>
          </p:cNvPr>
          <p:cNvSpPr>
            <a:spLocks noGrp="1"/>
          </p:cNvSpPr>
          <p:nvPr>
            <p:ph idx="1"/>
          </p:nvPr>
        </p:nvSpPr>
        <p:spPr>
          <a:xfrm>
            <a:off x="677333" y="2194560"/>
            <a:ext cx="5816600" cy="4024125"/>
          </a:xfrm>
        </p:spPr>
        <p:txBody>
          <a:bodyPr>
            <a:normAutofit fontScale="92500" lnSpcReduction="10000"/>
          </a:bodyPr>
          <a:lstStyle/>
          <a:p>
            <a:r>
              <a:rPr lang="en-US" sz="3000" dirty="0"/>
              <a:t>Burns: </a:t>
            </a:r>
          </a:p>
          <a:p>
            <a:r>
              <a:rPr lang="en-US" sz="1700" dirty="0"/>
              <a:t>remove any jewelry or other tight clothing items as swelling may occur, place a cool, damp cloth over the burn-loosely </a:t>
            </a:r>
          </a:p>
          <a:p>
            <a:r>
              <a:rPr lang="en-US" sz="1700" dirty="0"/>
              <a:t>A minor burn is less than 3 in, is red(similar to a sunburn), develops a blister(do not pop blister, it helps protect against infection)</a:t>
            </a:r>
          </a:p>
          <a:p>
            <a:pPr marL="0" indent="0">
              <a:buNone/>
            </a:pPr>
            <a:endParaRPr lang="en-US" sz="1800" dirty="0"/>
          </a:p>
          <a:p>
            <a:r>
              <a:rPr lang="en-US" sz="3000" dirty="0"/>
              <a:t>Allergic reactions(anaphylaxis):</a:t>
            </a:r>
          </a:p>
          <a:p>
            <a:r>
              <a:rPr lang="en-US" sz="1700" dirty="0"/>
              <a:t> symptoms like hives, itching, swelling of the face/lips/throat/tongue, wheezing or trouble breathing. Call 911. ask the person experiencing the symptoms if they have an epi pen. If they have an epi pen, it can be injected into the thigh</a:t>
            </a:r>
          </a:p>
          <a:p>
            <a:endParaRPr lang="en-US" sz="1400" dirty="0"/>
          </a:p>
          <a:p>
            <a:pPr marL="0" indent="0">
              <a:buNone/>
            </a:pPr>
            <a:endParaRPr lang="en-US" sz="1400" dirty="0"/>
          </a:p>
          <a:p>
            <a:endParaRPr lang="en-US" sz="1400" dirty="0"/>
          </a:p>
        </p:txBody>
      </p:sp>
      <p:pic>
        <p:nvPicPr>
          <p:cNvPr id="5" name="Picture 4" descr="A close up of a logo&#10;&#10;Description automatically generated">
            <a:extLst>
              <a:ext uri="{FF2B5EF4-FFF2-40B4-BE49-F238E27FC236}">
                <a16:creationId xmlns:a16="http://schemas.microsoft.com/office/drawing/2014/main" id="{75ACDD02-ED71-44AA-94B8-94B8BE9994BB}"/>
              </a:ext>
            </a:extLst>
          </p:cNvPr>
          <p:cNvPicPr>
            <a:picLocks noChangeAspect="1"/>
          </p:cNvPicPr>
          <p:nvPr/>
        </p:nvPicPr>
        <p:blipFill>
          <a:blip r:embed="rId5"/>
          <a:stretch>
            <a:fillRect/>
          </a:stretch>
        </p:blipFill>
        <p:spPr>
          <a:xfrm>
            <a:off x="6985000" y="2628678"/>
            <a:ext cx="4521200" cy="2927477"/>
          </a:xfrm>
          <a:prstGeom prst="rect">
            <a:avLst/>
          </a:prstGeom>
        </p:spPr>
      </p:pic>
      <p:pic>
        <p:nvPicPr>
          <p:cNvPr id="7" name="slide 8">
            <a:hlinkClick r:id="" action="ppaction://media"/>
            <a:extLst>
              <a:ext uri="{FF2B5EF4-FFF2-40B4-BE49-F238E27FC236}">
                <a16:creationId xmlns:a16="http://schemas.microsoft.com/office/drawing/2014/main" id="{B5E6A2E1-1381-4E11-81C3-08F8AFF1C1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7180" y="6097943"/>
            <a:ext cx="609600" cy="609600"/>
          </a:xfrm>
          <a:prstGeom prst="rect">
            <a:avLst/>
          </a:prstGeom>
        </p:spPr>
      </p:pic>
    </p:spTree>
    <p:extLst>
      <p:ext uri="{BB962C8B-B14F-4D97-AF65-F5344CB8AC3E}">
        <p14:creationId xmlns:p14="http://schemas.microsoft.com/office/powerpoint/2010/main" val="2989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2F74-5F7A-4FCA-86B8-CE365343DD3C}"/>
              </a:ext>
            </a:extLst>
          </p:cNvPr>
          <p:cNvSpPr>
            <a:spLocks noGrp="1"/>
          </p:cNvSpPr>
          <p:nvPr>
            <p:ph type="title"/>
          </p:nvPr>
        </p:nvSpPr>
        <p:spPr>
          <a:xfrm>
            <a:off x="-715347" y="773704"/>
            <a:ext cx="8610600" cy="1293028"/>
          </a:xfrm>
        </p:spPr>
        <p:txBody>
          <a:bodyPr/>
          <a:lstStyle/>
          <a:p>
            <a:r>
              <a:rPr lang="en-US" dirty="0"/>
              <a:t>references</a:t>
            </a:r>
          </a:p>
        </p:txBody>
      </p:sp>
      <p:sp>
        <p:nvSpPr>
          <p:cNvPr id="3" name="Content Placeholder 2">
            <a:extLst>
              <a:ext uri="{FF2B5EF4-FFF2-40B4-BE49-F238E27FC236}">
                <a16:creationId xmlns:a16="http://schemas.microsoft.com/office/drawing/2014/main" id="{51393F0A-0BD5-4F14-A245-A5F8CE4C37B3}"/>
              </a:ext>
            </a:extLst>
          </p:cNvPr>
          <p:cNvSpPr>
            <a:spLocks noGrp="1"/>
          </p:cNvSpPr>
          <p:nvPr>
            <p:ph idx="1"/>
          </p:nvPr>
        </p:nvSpPr>
        <p:spPr/>
        <p:txBody>
          <a:bodyPr>
            <a:normAutofit fontScale="92500" lnSpcReduction="10000"/>
          </a:bodyPr>
          <a:lstStyle/>
          <a:p>
            <a:pPr marL="0" indent="0">
              <a:buNone/>
            </a:pPr>
            <a:r>
              <a:rPr lang="en-US" dirty="0"/>
              <a:t>Anaphylaxis. Merck Manual Professional. Version. http://www.merckmanuals.com/professional/immunology-allergic-disorders/allergic,-autoimmune,-and-other-hypersensitivity-disorders/anaphylaxis. Accessed Jul. 21, 2020.</a:t>
            </a:r>
          </a:p>
          <a:p>
            <a:pPr marL="0" indent="0">
              <a:buNone/>
            </a:pPr>
            <a:r>
              <a:rPr lang="en-US" dirty="0"/>
              <a:t>Heat stress-heat related illness. Centers for Disease Control and Prevention. https://www.cdc.gov/niosh/topics/heatstress/heatrelillness.html. Accessed Jul. 21, 2020.</a:t>
            </a:r>
          </a:p>
          <a:p>
            <a:pPr marL="0" indent="0">
              <a:buNone/>
            </a:pPr>
            <a:r>
              <a:rPr lang="en-US" dirty="0"/>
              <a:t>Mass casualties: Burns. Centers for Disease Control and Prevention. https://www.cdc.gov/masstrauma/factsheets/public/burns.pdf. Accessed Jul. 22, 2020</a:t>
            </a:r>
          </a:p>
          <a:p>
            <a:pPr marL="0" indent="0">
              <a:buNone/>
            </a:pPr>
            <a:r>
              <a:rPr lang="en-US" dirty="0"/>
              <a:t>Sprains and strains. National Institute of Arthritis and Musculoskeletal and Skin Diseases. https://www.niams.nih.gov/health-topics/sprains-and-strains. Accessed Jul. 22, 2020.</a:t>
            </a:r>
          </a:p>
          <a:p>
            <a:pPr marL="0" indent="0">
              <a:buNone/>
            </a:pPr>
            <a:r>
              <a:rPr lang="en-US" dirty="0"/>
              <a:t>Proper wound care: How to minimize a scar. American Academy of Dermatology. https://www.aad.org/public/skin-hair-nails/injured-skin/wound-care. Accessed Jul. 20, 2020.</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2210492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F4D933D1A8EE43A4EED07802EE7B7F" ma:contentTypeVersion="2" ma:contentTypeDescription="Create a new document." ma:contentTypeScope="" ma:versionID="de0886374265b35404009c249256d549">
  <xsd:schema xmlns:xsd="http://www.w3.org/2001/XMLSchema" xmlns:xs="http://www.w3.org/2001/XMLSchema" xmlns:p="http://schemas.microsoft.com/office/2006/metadata/properties" xmlns:ns2="bc3d0652-f8aa-4017-a2d7-99e3d71e499e" targetNamespace="http://schemas.microsoft.com/office/2006/metadata/properties" ma:root="true" ma:fieldsID="1b4512e2e250ddd410fe6849ee020976" ns2:_="">
    <xsd:import namespace="bc3d0652-f8aa-4017-a2d7-99e3d71e499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d0652-f8aa-4017-a2d7-99e3d71e4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8D927A-3205-488B-AE56-BBA7C81C2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3d0652-f8aa-4017-a2d7-99e3d71e49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3.xml><?xml version="1.0" encoding="utf-8"?>
<ds:datastoreItem xmlns:ds="http://schemas.openxmlformats.org/officeDocument/2006/customXml" ds:itemID="{FE0B8658-DE86-42E1-9D01-970FE6B6ABA5}">
  <ds:schemaRefs>
    <ds:schemaRef ds:uri="http://purl.org/dc/terms/"/>
    <ds:schemaRef ds:uri="http://purl.org/dc/elements/1.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16c05727-aa75-4e4a-9b5f-8a80a1165891"/>
    <ds:schemaRef ds:uri="71af3243-3dd4-4a8d-8c0d-dd76da1f02a5"/>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1158</Words>
  <Application>Microsoft Office PowerPoint</Application>
  <PresentationFormat>Widescreen</PresentationFormat>
  <Paragraphs>88</Paragraphs>
  <Slides>10</Slides>
  <Notes>7</Notes>
  <HiddenSlides>0</HiddenSlides>
  <MMClips>8</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Vapor Trail</vt:lpstr>
      <vt:lpstr>Basic First Aid</vt:lpstr>
      <vt:lpstr>Take a CPR class</vt:lpstr>
      <vt:lpstr>What should be in your first aid kit?</vt:lpstr>
      <vt:lpstr>Scene Safety</vt:lpstr>
      <vt:lpstr>How to treat common minor injuries (or how to help until Professional help arrives) </vt:lpstr>
      <vt:lpstr>sprains</vt:lpstr>
      <vt:lpstr>Heat exhaustion </vt:lpstr>
      <vt:lpstr>Burns and allergic reactions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First Aid</dc:title>
  <dc:creator/>
  <cp:lastModifiedBy/>
  <cp:revision>79</cp:revision>
  <dcterms:created xsi:type="dcterms:W3CDTF">2020-07-23T18:41:24Z</dcterms:created>
  <dcterms:modified xsi:type="dcterms:W3CDTF">2020-10-07T21:43:52Z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0x0101005AF4D933D1A8EE43A4EED07802EE7B7F</vt:lpwstr>
  </property>
</Properties>
</file>